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8" r:id="rId5"/>
    <p:sldId id="267" r:id="rId6"/>
    <p:sldId id="261" r:id="rId7"/>
    <p:sldId id="259" r:id="rId8"/>
    <p:sldId id="275" r:id="rId9"/>
    <p:sldId id="268" r:id="rId10"/>
    <p:sldId id="263" r:id="rId11"/>
    <p:sldId id="265" r:id="rId12"/>
    <p:sldId id="272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767D28-CAC1-4701-8AF1-CBBD0D3A56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D58704-5283-4BB4-8500-5A85AA4B84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/>
              <a:t>Анатоль Казлоў</a:t>
            </a:r>
            <a:endParaRPr lang="ru-RU" dirty="0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Monotype Corsiva" pitchFamily="66" charset="0"/>
              </a:rPr>
              <a:t>“Горад у нябесах”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Апавяданні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аповесці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«</a:t>
            </a:r>
            <a:r>
              <a:rPr lang="ru-RU" sz="1600" b="1" i="1" dirty="0" err="1" smtClean="0">
                <a:latin typeface="Monotype Corsiva" pitchFamily="66" charset="0"/>
              </a:rPr>
              <a:t>Горад</a:t>
            </a:r>
            <a:r>
              <a:rPr lang="ru-RU" sz="1600" b="1" i="1" dirty="0" smtClean="0">
                <a:latin typeface="Monotype Corsiva" pitchFamily="66" charset="0"/>
              </a:rPr>
              <a:t> у </a:t>
            </a:r>
            <a:r>
              <a:rPr lang="ru-RU" sz="1600" b="1" i="1" dirty="0" err="1" smtClean="0">
                <a:latin typeface="Monotype Corsiva" pitchFamily="66" charset="0"/>
              </a:rPr>
              <a:t>нябёсах</a:t>
            </a:r>
            <a:r>
              <a:rPr lang="ru-RU" sz="1600" dirty="0" smtClean="0">
                <a:latin typeface="Monotype Corsiva" pitchFamily="66" charset="0"/>
              </a:rPr>
              <a:t>», «</a:t>
            </a:r>
            <a:r>
              <a:rPr lang="ru-RU" sz="1600" b="1" i="1" dirty="0" err="1" smtClean="0">
                <a:latin typeface="Monotype Corsiva" pitchFamily="66" charset="0"/>
              </a:rPr>
              <a:t>Дзеці</a:t>
            </a:r>
            <a:r>
              <a:rPr lang="ru-RU" sz="1600" b="1" i="1" dirty="0" smtClean="0">
                <a:latin typeface="Monotype Corsiva" pitchFamily="66" charset="0"/>
              </a:rPr>
              <a:t> </a:t>
            </a:r>
            <a:r>
              <a:rPr lang="ru-RU" sz="1600" b="1" i="1" dirty="0" err="1" smtClean="0">
                <a:latin typeface="Monotype Corsiva" pitchFamily="66" charset="0"/>
              </a:rPr>
              <a:t>ночы</a:t>
            </a:r>
            <a:r>
              <a:rPr lang="ru-RU" sz="1600" dirty="0" smtClean="0">
                <a:latin typeface="Monotype Corsiva" pitchFamily="66" charset="0"/>
              </a:rPr>
              <a:t>», «</a:t>
            </a:r>
            <a:r>
              <a:rPr lang="ru-RU" sz="1600" b="1" i="1" dirty="0" err="1" smtClean="0">
                <a:latin typeface="Monotype Corsiva" pitchFamily="66" charset="0"/>
              </a:rPr>
              <a:t>Незламаная</a:t>
            </a:r>
            <a:r>
              <a:rPr lang="ru-RU" sz="1600" b="1" i="1" dirty="0" smtClean="0">
                <a:latin typeface="Monotype Corsiva" pitchFamily="66" charset="0"/>
              </a:rPr>
              <a:t> свечка</a:t>
            </a:r>
            <a:r>
              <a:rPr lang="ru-RU" sz="1600" dirty="0" smtClean="0">
                <a:latin typeface="Monotype Corsiva" pitchFamily="66" charset="0"/>
              </a:rPr>
              <a:t>», «</a:t>
            </a:r>
            <a:r>
              <a:rPr lang="ru-RU" sz="1600" b="1" i="1" dirty="0" err="1" smtClean="0">
                <a:latin typeface="Monotype Corsiva" pitchFamily="66" charset="0"/>
              </a:rPr>
              <a:t>Распяцце</a:t>
            </a:r>
            <a:r>
              <a:rPr lang="ru-RU" sz="1600" b="1" i="1" dirty="0" smtClean="0">
                <a:latin typeface="Monotype Corsiva" pitchFamily="66" charset="0"/>
              </a:rPr>
              <a:t>, </a:t>
            </a:r>
            <a:r>
              <a:rPr lang="ru-RU" sz="1600" b="1" i="1" dirty="0" err="1" smtClean="0">
                <a:latin typeface="Monotype Corsiva" pitchFamily="66" charset="0"/>
              </a:rPr>
              <a:t>альбо</a:t>
            </a:r>
            <a:r>
              <a:rPr lang="ru-RU" sz="1600" b="1" i="1" dirty="0" smtClean="0">
                <a:latin typeface="Monotype Corsiva" pitchFamily="66" charset="0"/>
              </a:rPr>
              <a:t> </a:t>
            </a:r>
            <a:r>
              <a:rPr lang="ru-RU" sz="1600" b="1" i="1" dirty="0" err="1" smtClean="0">
                <a:latin typeface="Monotype Corsiva" pitchFamily="66" charset="0"/>
              </a:rPr>
              <a:t>Ці</a:t>
            </a:r>
            <a:r>
              <a:rPr lang="ru-RU" sz="1600" b="1" i="1" dirty="0" smtClean="0">
                <a:latin typeface="Monotype Corsiva" pitchFamily="66" charset="0"/>
              </a:rPr>
              <a:t> ж </a:t>
            </a:r>
            <a:r>
              <a:rPr lang="ru-RU" sz="1600" b="1" i="1" dirty="0" err="1" smtClean="0">
                <a:latin typeface="Monotype Corsiva" pitchFamily="66" charset="0"/>
              </a:rPr>
              <a:t>баліць</a:t>
            </a:r>
            <a:r>
              <a:rPr lang="ru-RU" sz="1600" b="1" i="1" dirty="0" smtClean="0">
                <a:latin typeface="Monotype Corsiva" pitchFamily="66" charset="0"/>
              </a:rPr>
              <a:t> </a:t>
            </a:r>
            <a:r>
              <a:rPr lang="ru-RU" sz="1600" b="1" i="1" dirty="0" err="1" smtClean="0">
                <a:latin typeface="Monotype Corsiva" pitchFamily="66" charset="0"/>
              </a:rPr>
              <a:t>галава</a:t>
            </a:r>
            <a:r>
              <a:rPr lang="ru-RU" sz="1600" b="1" i="1" dirty="0" smtClean="0">
                <a:latin typeface="Monotype Corsiva" pitchFamily="66" charset="0"/>
              </a:rPr>
              <a:t> </a:t>
            </a:r>
            <a:r>
              <a:rPr lang="ru-RU" sz="1600" b="1" i="1" dirty="0" err="1" smtClean="0">
                <a:latin typeface="Monotype Corsiva" pitchFamily="66" charset="0"/>
              </a:rPr>
              <a:t>ў</a:t>
            </a:r>
            <a:r>
              <a:rPr lang="ru-RU" sz="1600" b="1" i="1" dirty="0" smtClean="0">
                <a:latin typeface="Monotype Corsiva" pitchFamily="66" charset="0"/>
              </a:rPr>
              <a:t> </a:t>
            </a:r>
            <a:r>
              <a:rPr lang="ru-RU" sz="1600" b="1" i="1" dirty="0" err="1" smtClean="0">
                <a:latin typeface="Monotype Corsiva" pitchFamily="66" charset="0"/>
              </a:rPr>
              <a:t>вароны</a:t>
            </a:r>
            <a:r>
              <a:rPr lang="ru-RU" sz="1600" dirty="0" smtClean="0">
                <a:latin typeface="Monotype Corsiva" pitchFamily="66" charset="0"/>
              </a:rPr>
              <a:t>»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створаны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сённяшнім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няпростым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супярэчлівым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жыццёвым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матэрыяле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дзе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рэальнае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існае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спалучаецца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са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спрадвечным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фальклорна-міфалагічным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. У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цэнтры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ўвагі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аўтара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моладзь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са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сваімі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праблемамі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пошукамі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, часам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цяжкімі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пакутлівымі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свайго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месца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ў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жыцці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. Пласты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містычнага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рэальнага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ствараюць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непаўторны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каларыт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пісьма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аўтара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9" name="Содержимое 8" descr="горад у нябесах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91792" y="1676400"/>
            <a:ext cx="3552108" cy="4572000"/>
          </a:xfrm>
        </p:spPr>
      </p:pic>
    </p:spTree>
  </p:cSld>
  <p:clrMapOvr>
    <a:masterClrMapping/>
  </p:clrMapOvr>
  <p:transition advTm="8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 </a:t>
            </a:r>
            <a:endParaRPr lang="ru-RU" sz="1800" dirty="0"/>
          </a:p>
          <a:p>
            <a:pPr algn="just">
              <a:buNone/>
            </a:pPr>
            <a:r>
              <a:rPr lang="ru-RU" sz="1800" dirty="0" smtClean="0"/>
              <a:t>     </a:t>
            </a:r>
            <a:r>
              <a:rPr lang="ru-RU" sz="2000" dirty="0" smtClean="0">
                <a:latin typeface="Monotype Corsiva" pitchFamily="66" charset="0"/>
              </a:rPr>
              <a:t>А. </a:t>
            </a:r>
            <a:r>
              <a:rPr lang="ru-RU" sz="2000" dirty="0" err="1" smtClean="0">
                <a:latin typeface="Monotype Corsiva" pitchFamily="66" charset="0"/>
              </a:rPr>
              <a:t>Казлоў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ледзь</a:t>
            </a:r>
            <a:r>
              <a:rPr lang="ru-RU" sz="2000" dirty="0" smtClean="0">
                <a:latin typeface="Monotype Corsiva" pitchFamily="66" charset="0"/>
              </a:rPr>
              <a:t> не </a:t>
            </a:r>
            <a:r>
              <a:rPr lang="ru-RU" sz="2000" dirty="0" err="1" smtClean="0">
                <a:latin typeface="Monotype Corsiva" pitchFamily="66" charset="0"/>
              </a:rPr>
              <a:t>ва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ўсіх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творах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закранае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праблемы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пытанні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якія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тычацца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непасрэдна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кожнага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з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сучаснікаў</a:t>
            </a:r>
            <a:r>
              <a:rPr lang="ru-RU" sz="2000" dirty="0" smtClean="0">
                <a:latin typeface="Monotype Corsiva" pitchFamily="66" charset="0"/>
              </a:rPr>
              <a:t>. </a:t>
            </a:r>
            <a:r>
              <a:rPr lang="ru-RU" sz="2000" dirty="0" err="1" smtClean="0">
                <a:latin typeface="Monotype Corsiva" pitchFamily="66" charset="0"/>
              </a:rPr>
              <a:t>Насельнікі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твораў</a:t>
            </a:r>
            <a:r>
              <a:rPr lang="ru-RU" sz="2000" dirty="0" smtClean="0">
                <a:latin typeface="Monotype Corsiva" pitchFamily="66" charset="0"/>
              </a:rPr>
              <a:t> А. </a:t>
            </a:r>
            <a:r>
              <a:rPr lang="ru-RU" sz="2000" dirty="0" err="1" smtClean="0">
                <a:latin typeface="Monotype Corsiva" pitchFamily="66" charset="0"/>
              </a:rPr>
              <a:t>Казлова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надзвычай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розныя</a:t>
            </a:r>
            <a:r>
              <a:rPr lang="ru-RU" sz="2000" dirty="0" smtClean="0">
                <a:latin typeface="Monotype Corsiva" pitchFamily="66" charset="0"/>
              </a:rPr>
              <a:t>. Часта </a:t>
            </a:r>
            <a:r>
              <a:rPr lang="ru-RU" sz="2000" dirty="0" err="1" smtClean="0">
                <a:latin typeface="Monotype Corsiva" pitchFamily="66" charset="0"/>
              </a:rPr>
              <a:t>яны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дыяметральна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супрацьлеглыя</a:t>
            </a:r>
            <a:r>
              <a:rPr lang="ru-RU" sz="2000" dirty="0" smtClean="0">
                <a:latin typeface="Monotype Corsiva" pitchFamily="66" charset="0"/>
              </a:rPr>
              <a:t> па </a:t>
            </a:r>
            <a:r>
              <a:rPr lang="ru-RU" sz="2000" dirty="0" err="1" smtClean="0">
                <a:latin typeface="Monotype Corsiva" pitchFamily="66" charset="0"/>
              </a:rPr>
              <a:t>характарах</a:t>
            </a:r>
            <a:r>
              <a:rPr lang="ru-RU" sz="2000" dirty="0" smtClean="0">
                <a:latin typeface="Monotype Corsiva" pitchFamily="66" charset="0"/>
              </a:rPr>
              <a:t>, роду </a:t>
            </a:r>
            <a:r>
              <a:rPr lang="ru-RU" sz="2000" dirty="0" err="1" smtClean="0">
                <a:latin typeface="Monotype Corsiva" pitchFamily="66" charset="0"/>
              </a:rPr>
              <a:t>дзейнасці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жыццёвых</a:t>
            </a:r>
            <a:r>
              <a:rPr lang="ru-RU" sz="2000" dirty="0" smtClean="0">
                <a:latin typeface="Monotype Corsiva" pitchFamily="66" charset="0"/>
              </a:rPr>
              <a:t>  </a:t>
            </a:r>
            <a:r>
              <a:rPr lang="ru-RU" sz="2000" dirty="0" err="1" smtClean="0">
                <a:latin typeface="Monotype Corsiva" pitchFamily="66" charset="0"/>
              </a:rPr>
              <a:t>зацікаўленасцях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праблемах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вакол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якіх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цэнтруецца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жыццё</a:t>
            </a:r>
            <a:r>
              <a:rPr lang="ru-RU" sz="2000" dirty="0" smtClean="0">
                <a:latin typeface="Monotype Corsiva" pitchFamily="66" charset="0"/>
              </a:rPr>
              <a:t>. І </a:t>
            </a:r>
            <a:r>
              <a:rPr lang="ru-RU" sz="2000" dirty="0" err="1" smtClean="0">
                <a:latin typeface="Monotype Corsiva" pitchFamily="66" charset="0"/>
              </a:rPr>
              <a:t>ўсё</a:t>
            </a:r>
            <a:r>
              <a:rPr lang="ru-RU" sz="2000" dirty="0" smtClean="0">
                <a:latin typeface="Monotype Corsiva" pitchFamily="66" charset="0"/>
              </a:rPr>
              <a:t> ж </a:t>
            </a:r>
            <a:r>
              <a:rPr lang="ru-RU" sz="2000" dirty="0" err="1" smtClean="0">
                <a:latin typeface="Monotype Corsiva" pitchFamily="66" charset="0"/>
              </a:rPr>
              <a:t>заўважаецца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што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ў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цэлым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аўтар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іх</a:t>
            </a:r>
            <a:r>
              <a:rPr lang="ru-RU" sz="2000" dirty="0" smtClean="0">
                <a:latin typeface="Monotype Corsiva" pitchFamily="66" charset="0"/>
              </a:rPr>
              <a:t> “</a:t>
            </a:r>
            <a:r>
              <a:rPr lang="ru-RU" sz="2000" dirty="0" err="1" smtClean="0">
                <a:latin typeface="Monotype Corsiva" pitchFamily="66" charset="0"/>
              </a:rPr>
              <a:t>уніфікуе</a:t>
            </a:r>
            <a:r>
              <a:rPr lang="ru-RU" sz="2000" dirty="0" smtClean="0">
                <a:latin typeface="Monotype Corsiva" pitchFamily="66" charset="0"/>
              </a:rPr>
              <a:t>”. </a:t>
            </a:r>
            <a:r>
              <a:rPr lang="ru-RU" sz="2000" dirty="0" err="1" smtClean="0">
                <a:latin typeface="Monotype Corsiva" pitchFamily="66" charset="0"/>
              </a:rPr>
              <a:t>Фактычна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ўсе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яны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робяцца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заложнікамі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сваіх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слабасцей</a:t>
            </a:r>
            <a:r>
              <a:rPr lang="ru-RU" sz="2000" dirty="0" smtClean="0">
                <a:latin typeface="Monotype Corsiva" pitchFamily="66" charset="0"/>
              </a:rPr>
              <a:t>. На </a:t>
            </a:r>
            <a:r>
              <a:rPr lang="ru-RU" sz="2000" dirty="0" err="1" smtClean="0">
                <a:latin typeface="Monotype Corsiva" pitchFamily="66" charset="0"/>
              </a:rPr>
              <a:t>прыкладах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лёсаў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мадэлююцца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сітуацыі</a:t>
            </a:r>
            <a:r>
              <a:rPr lang="ru-RU" sz="2000" dirty="0" smtClean="0">
                <a:latin typeface="Monotype Corsiva" pitchFamily="66" charset="0"/>
              </a:rPr>
              <a:t>,  раз </a:t>
            </a:r>
            <a:r>
              <a:rPr lang="ru-RU" sz="2000" dirty="0" err="1" smtClean="0">
                <a:latin typeface="Monotype Corsiva" pitchFamily="66" charset="0"/>
              </a:rPr>
              <a:t>якія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можна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патрапіць</a:t>
            </a:r>
            <a:r>
              <a:rPr lang="ru-RU" sz="2000" dirty="0" smtClean="0">
                <a:latin typeface="Monotype Corsiva" pitchFamily="66" charset="0"/>
              </a:rPr>
              <a:t> у </a:t>
            </a:r>
            <a:r>
              <a:rPr lang="ru-RU" sz="2000" dirty="0" err="1" smtClean="0">
                <a:latin typeface="Monotype Corsiva" pitchFamily="66" charset="0"/>
              </a:rPr>
              <a:t>палон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разбуральных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эмоцый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незаўважна</a:t>
            </a:r>
            <a:r>
              <a:rPr lang="ru-RU" sz="2000" dirty="0" smtClean="0">
                <a:latin typeface="Monotype Corsiva" pitchFamily="66" charset="0"/>
              </a:rPr>
              <a:t>  </a:t>
            </a:r>
            <a:r>
              <a:rPr lang="ru-RU" sz="2000" dirty="0" err="1" smtClean="0">
                <a:latin typeface="Monotype Corsiva" pitchFamily="66" charset="0"/>
              </a:rPr>
              <a:t>апынуцца</a:t>
            </a:r>
            <a:r>
              <a:rPr lang="ru-RU" sz="2000" dirty="0" smtClean="0">
                <a:latin typeface="Monotype Corsiva" pitchFamily="66" charset="0"/>
              </a:rPr>
              <a:t> на шляху </a:t>
            </a:r>
            <a:r>
              <a:rPr lang="ru-RU" sz="2000" dirty="0" err="1" smtClean="0">
                <a:latin typeface="Monotype Corsiva" pitchFamily="66" charset="0"/>
              </a:rPr>
              <a:t>самазнішчэння</a:t>
            </a:r>
            <a:r>
              <a:rPr lang="ru-RU" sz="2000" dirty="0" smtClean="0">
                <a:latin typeface="Monotype Corsiva" pitchFamily="66" charset="0"/>
              </a:rPr>
              <a:t>. Так, </a:t>
            </a:r>
            <a:r>
              <a:rPr lang="ru-RU" sz="2000" dirty="0" err="1" smtClean="0">
                <a:latin typeface="Monotype Corsiva" pitchFamily="66" charset="0"/>
              </a:rPr>
              <a:t>напрыклад</a:t>
            </a:r>
            <a:r>
              <a:rPr lang="ru-RU" sz="2000" dirty="0" smtClean="0">
                <a:latin typeface="Monotype Corsiva" pitchFamily="66" charset="0"/>
              </a:rPr>
              <a:t>, у </a:t>
            </a:r>
            <a:r>
              <a:rPr lang="ru-RU" sz="2000" dirty="0" err="1" smtClean="0">
                <a:latin typeface="Monotype Corsiva" pitchFamily="66" charset="0"/>
              </a:rPr>
              <a:t>рамане</a:t>
            </a:r>
            <a:r>
              <a:rPr lang="ru-RU" sz="2000" dirty="0" smtClean="0">
                <a:latin typeface="Monotype Corsiva" pitchFamily="66" charset="0"/>
              </a:rPr>
              <a:t> “</a:t>
            </a:r>
            <a:r>
              <a:rPr lang="ru-RU" sz="2000" b="1" i="1" dirty="0" err="1" smtClean="0">
                <a:latin typeface="Monotype Corsiva" pitchFamily="66" charset="0"/>
              </a:rPr>
              <a:t>Мінск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і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воран</a:t>
            </a:r>
            <a:r>
              <a:rPr lang="ru-RU" sz="2000" b="1" i="1" dirty="0" smtClean="0">
                <a:latin typeface="Monotype Corsiva" pitchFamily="66" charset="0"/>
              </a:rPr>
              <a:t>, </a:t>
            </a:r>
            <a:r>
              <a:rPr lang="ru-RU" sz="2000" b="1" i="1" dirty="0" err="1" smtClean="0">
                <a:latin typeface="Monotype Corsiva" pitchFamily="66" charset="0"/>
              </a:rPr>
              <a:t>Парыж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і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здань</a:t>
            </a:r>
            <a:r>
              <a:rPr lang="ru-RU" sz="2000" dirty="0" smtClean="0">
                <a:latin typeface="Monotype Corsiva" pitchFamily="66" charset="0"/>
              </a:rPr>
              <a:t>” </a:t>
            </a:r>
            <a:r>
              <a:rPr lang="ru-RU" sz="2000" dirty="0" err="1" smtClean="0">
                <a:latin typeface="Monotype Corsiva" pitchFamily="66" charset="0"/>
              </a:rPr>
              <a:t>пісьменнік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пераканаўча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даводзіць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што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негатыўныя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пачуцці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паміж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сабою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шчыльна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знітаваныя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адно</a:t>
            </a:r>
            <a:r>
              <a:rPr lang="ru-RU" sz="2000" dirty="0" smtClean="0">
                <a:latin typeface="Monotype Corsiva" pitchFamily="66" charset="0"/>
              </a:rPr>
              <a:t>, як </a:t>
            </a:r>
            <a:r>
              <a:rPr lang="ru-RU" sz="2000" dirty="0" err="1" smtClean="0">
                <a:latin typeface="Monotype Corsiva" pitchFamily="66" charset="0"/>
              </a:rPr>
              <a:t>правіла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лагічна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вынікае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з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другога.У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гэтым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творы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пісьменнік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даследуе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прыроду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чалавечай</a:t>
            </a:r>
            <a:r>
              <a:rPr lang="ru-RU" sz="2000" dirty="0" smtClean="0">
                <a:latin typeface="Monotype Corsiva" pitchFamily="66" charset="0"/>
              </a:rPr>
              <a:t>  </a:t>
            </a:r>
            <a:r>
              <a:rPr lang="ru-RU" sz="2000" dirty="0" err="1" smtClean="0">
                <a:latin typeface="Monotype Corsiva" pitchFamily="66" charset="0"/>
              </a:rPr>
              <a:t>рэўнасці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2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9112-1_00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996" y="1935163"/>
            <a:ext cx="3414007" cy="4389437"/>
          </a:xfrm>
        </p:spPr>
      </p:pic>
    </p:spTree>
  </p:cSld>
  <p:clrMapOvr>
    <a:masterClrMapping/>
  </p:clrMapOvr>
  <p:transition advTm="9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Monotype Corsiva" pitchFamily="66" charset="0"/>
              </a:rPr>
              <a:t>Заключэнне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</a:t>
            </a:r>
            <a:r>
              <a:rPr lang="ru-RU" sz="2000" dirty="0" err="1" smtClean="0">
                <a:latin typeface="Monotype Corsiva" pitchFamily="66" charset="0"/>
              </a:rPr>
              <a:t>Канцэптуальная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ідэя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якой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паяднана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творчасць</a:t>
            </a:r>
            <a:r>
              <a:rPr lang="ru-RU" sz="2000" dirty="0" smtClean="0">
                <a:latin typeface="Monotype Corsiva" pitchFamily="66" charset="0"/>
              </a:rPr>
              <a:t> А. </a:t>
            </a:r>
            <a:r>
              <a:rPr lang="ru-RU" sz="2000" dirty="0" err="1" smtClean="0">
                <a:latin typeface="Monotype Corsiva" pitchFamily="66" charset="0"/>
              </a:rPr>
              <a:t>Казлова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навідавоку</a:t>
            </a:r>
            <a:r>
              <a:rPr lang="ru-RU" sz="2000" dirty="0" smtClean="0">
                <a:latin typeface="Monotype Corsiva" pitchFamily="66" charset="0"/>
              </a:rPr>
              <a:t>. </a:t>
            </a:r>
            <a:r>
              <a:rPr lang="ru-RU" sz="2000" dirty="0" err="1" smtClean="0">
                <a:latin typeface="Monotype Corsiva" pitchFamily="66" charset="0"/>
              </a:rPr>
              <a:t>Літаральна</a:t>
            </a:r>
            <a:r>
              <a:rPr lang="ru-RU" sz="2000" dirty="0" smtClean="0">
                <a:latin typeface="Monotype Corsiva" pitchFamily="66" charset="0"/>
              </a:rPr>
              <a:t> ад </a:t>
            </a:r>
            <a:r>
              <a:rPr lang="ru-RU" sz="2000" dirty="0" err="1" smtClean="0">
                <a:latin typeface="Monotype Corsiva" pitchFamily="66" charset="0"/>
              </a:rPr>
              <a:t>першых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апавяданняў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пісьменнік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узяў</a:t>
            </a:r>
            <a:r>
              <a:rPr lang="ru-RU" sz="2000" dirty="0" smtClean="0">
                <a:latin typeface="Monotype Corsiva" pitchFamily="66" charset="0"/>
              </a:rPr>
              <a:t> курс на </a:t>
            </a:r>
            <a:r>
              <a:rPr lang="ru-RU" sz="2000" dirty="0" err="1" smtClean="0">
                <a:latin typeface="Monotype Corsiva" pitchFamily="66" charset="0"/>
              </a:rPr>
              <a:t>своеасаблівае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супрацьстаянне</a:t>
            </a:r>
            <a:r>
              <a:rPr lang="ru-RU" sz="2000" dirty="0" smtClean="0">
                <a:latin typeface="Monotype Corsiva" pitchFamily="66" charset="0"/>
              </a:rPr>
              <a:t>... </a:t>
            </a:r>
            <a:r>
              <a:rPr lang="ru-RU" sz="2000" dirty="0" err="1" smtClean="0">
                <a:latin typeface="Monotype Corsiva" pitchFamily="66" charset="0"/>
              </a:rPr>
              <a:t>Жыццёваму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негатыву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бруду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марнатраўству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чалавечым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слабасцям</a:t>
            </a:r>
            <a:r>
              <a:rPr lang="ru-RU" sz="2000" dirty="0" smtClean="0">
                <a:latin typeface="Monotype Corsiva" pitchFamily="66" charset="0"/>
              </a:rPr>
              <a:t>... </a:t>
            </a:r>
            <a:r>
              <a:rPr lang="ru-RU" sz="2000" dirty="0" err="1" smtClean="0">
                <a:latin typeface="Monotype Corsiva" pitchFamily="66" charset="0"/>
              </a:rPr>
              <a:t>Гэтая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творчая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ўстаноўка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рэалізуецца</a:t>
            </a:r>
            <a:r>
              <a:rPr lang="ru-RU" sz="2000" dirty="0" smtClean="0">
                <a:latin typeface="Monotype Corsiva" pitchFamily="66" charset="0"/>
              </a:rPr>
              <a:t> мастаком </a:t>
            </a:r>
            <a:r>
              <a:rPr lang="ru-RU" sz="2000" dirty="0" err="1" smtClean="0">
                <a:latin typeface="Monotype Corsiva" pitchFamily="66" charset="0"/>
              </a:rPr>
              <a:t>фактычна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ў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кожнай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яго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кнізе</a:t>
            </a:r>
            <a:r>
              <a:rPr lang="ru-RU" sz="2000" dirty="0" smtClean="0">
                <a:latin typeface="Monotype Corsiva" pitchFamily="66" charset="0"/>
              </a:rPr>
              <a:t> – “</a:t>
            </a:r>
            <a:r>
              <a:rPr lang="ru-RU" sz="2000" b="1" i="1" dirty="0" err="1" smtClean="0">
                <a:latin typeface="Monotype Corsiva" pitchFamily="66" charset="0"/>
              </a:rPr>
              <a:t>Міражы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ценяў</a:t>
            </a:r>
            <a:r>
              <a:rPr lang="ru-RU" sz="2000" dirty="0" smtClean="0">
                <a:latin typeface="Monotype Corsiva" pitchFamily="66" charset="0"/>
              </a:rPr>
              <a:t>” (1990), “</a:t>
            </a:r>
            <a:r>
              <a:rPr lang="ru-RU" sz="2000" b="1" i="1" dirty="0" smtClean="0">
                <a:latin typeface="Monotype Corsiva" pitchFamily="66" charset="0"/>
              </a:rPr>
              <a:t>І </a:t>
            </a:r>
            <a:r>
              <a:rPr lang="ru-RU" sz="2000" b="1" i="1" dirty="0" err="1" smtClean="0">
                <a:latin typeface="Monotype Corsiva" pitchFamily="66" charset="0"/>
              </a:rPr>
              <a:t>тады</a:t>
            </a:r>
            <a:r>
              <a:rPr lang="ru-RU" sz="2000" b="1" i="1" dirty="0" smtClean="0">
                <a:latin typeface="Monotype Corsiva" pitchFamily="66" charset="0"/>
              </a:rPr>
              <a:t> я </a:t>
            </a:r>
            <a:r>
              <a:rPr lang="ru-RU" sz="2000" b="1" i="1" dirty="0" err="1" smtClean="0">
                <a:latin typeface="Monotype Corsiva" pitchFamily="66" charset="0"/>
              </a:rPr>
              <a:t>памёр</a:t>
            </a:r>
            <a:r>
              <a:rPr lang="ru-RU" sz="2000" dirty="0" smtClean="0">
                <a:latin typeface="Monotype Corsiva" pitchFamily="66" charset="0"/>
              </a:rPr>
              <a:t>...” (1993), “</a:t>
            </a:r>
            <a:r>
              <a:rPr lang="ru-RU" sz="2000" b="1" i="1" dirty="0" err="1" smtClean="0">
                <a:latin typeface="Monotype Corsiva" pitchFamily="66" charset="0"/>
              </a:rPr>
              <a:t>Незламаная</a:t>
            </a:r>
            <a:r>
              <a:rPr lang="ru-RU" sz="2000" b="1" i="1" dirty="0" smtClean="0">
                <a:latin typeface="Monotype Corsiva" pitchFamily="66" charset="0"/>
              </a:rPr>
              <a:t> свечка</a:t>
            </a:r>
            <a:r>
              <a:rPr lang="ru-RU" sz="2000" dirty="0" smtClean="0">
                <a:latin typeface="Monotype Corsiva" pitchFamily="66" charset="0"/>
              </a:rPr>
              <a:t>” (2000), </a:t>
            </a:r>
            <a:r>
              <a:rPr lang="ru-RU" sz="2000" dirty="0" err="1" smtClean="0">
                <a:latin typeface="Monotype Corsiva" pitchFamily="66" charset="0"/>
              </a:rPr>
              <a:t>працягвае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дамінаваць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ў</a:t>
            </a:r>
            <a:r>
              <a:rPr lang="ru-RU" sz="2000" dirty="0" smtClean="0">
                <a:latin typeface="Monotype Corsiva" pitchFamily="66" charset="0"/>
              </a:rPr>
              <a:t> новых </a:t>
            </a:r>
            <a:r>
              <a:rPr lang="ru-RU" sz="2000" dirty="0" err="1" smtClean="0">
                <a:latin typeface="Monotype Corsiva" pitchFamily="66" charset="0"/>
              </a:rPr>
              <a:t>творах</a:t>
            </a:r>
            <a:r>
              <a:rPr lang="ru-RU" sz="2000" dirty="0" smtClean="0">
                <a:latin typeface="Monotype Corsiva" pitchFamily="66" charset="0"/>
              </a:rPr>
              <a:t> – </a:t>
            </a:r>
            <a:r>
              <a:rPr lang="ru-RU" sz="2000" dirty="0" err="1" smtClean="0">
                <a:latin typeface="Monotype Corsiva" pitchFamily="66" charset="0"/>
              </a:rPr>
              <a:t>раманах</a:t>
            </a:r>
            <a:r>
              <a:rPr lang="ru-RU" sz="2000" dirty="0" smtClean="0">
                <a:latin typeface="Monotype Corsiva" pitchFamily="66" charset="0"/>
              </a:rPr>
              <a:t> “</a:t>
            </a:r>
            <a:r>
              <a:rPr lang="ru-RU" sz="2000" b="1" i="1" dirty="0" err="1" smtClean="0">
                <a:latin typeface="Monotype Corsiva" pitchFamily="66" charset="0"/>
              </a:rPr>
              <a:t>Мінск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і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воран</a:t>
            </a:r>
            <a:r>
              <a:rPr lang="ru-RU" sz="2000" b="1" i="1" dirty="0" smtClean="0">
                <a:latin typeface="Monotype Corsiva" pitchFamily="66" charset="0"/>
              </a:rPr>
              <a:t>, </a:t>
            </a:r>
            <a:r>
              <a:rPr lang="ru-RU" sz="2000" b="1" i="1" dirty="0" err="1" smtClean="0">
                <a:latin typeface="Monotype Corsiva" pitchFamily="66" charset="0"/>
              </a:rPr>
              <a:t>Парыж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і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latin typeface="Monotype Corsiva" pitchFamily="66" charset="0"/>
              </a:rPr>
              <a:t>здань</a:t>
            </a:r>
            <a:r>
              <a:rPr lang="ru-RU" sz="2000" dirty="0" smtClean="0">
                <a:latin typeface="Monotype Corsiva" pitchFamily="66" charset="0"/>
              </a:rPr>
              <a:t>”, “</a:t>
            </a:r>
            <a:r>
              <a:rPr lang="ru-RU" sz="2000" b="1" i="1" dirty="0" err="1" smtClean="0">
                <a:latin typeface="Monotype Corsiva" pitchFamily="66" charset="0"/>
              </a:rPr>
              <a:t>Юргон</a:t>
            </a:r>
            <a:r>
              <a:rPr lang="ru-RU" sz="2000" dirty="0" smtClean="0">
                <a:latin typeface="Monotype Corsiva" pitchFamily="66" charset="0"/>
              </a:rPr>
              <a:t>”, </a:t>
            </a:r>
            <a:r>
              <a:rPr lang="ru-RU" sz="2000" dirty="0" err="1" smtClean="0">
                <a:latin typeface="Monotype Corsiva" pitchFamily="66" charset="0"/>
              </a:rPr>
              <a:t>шматлікіх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апавяданнях</a:t>
            </a:r>
            <a:r>
              <a:rPr lang="ru-RU" sz="2000" dirty="0" smtClean="0">
                <a:latin typeface="Monotype Corsiva" pitchFamily="66" charset="0"/>
              </a:rPr>
              <a:t>. У </a:t>
            </a:r>
            <a:r>
              <a:rPr lang="ru-RU" sz="2000" dirty="0" err="1" smtClean="0">
                <a:latin typeface="Monotype Corsiva" pitchFamily="66" charset="0"/>
              </a:rPr>
              <a:t>яго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творах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ёсць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доля </a:t>
            </a:r>
            <a:r>
              <a:rPr lang="ru-RU" sz="2000" dirty="0" err="1" smtClean="0">
                <a:latin typeface="Monotype Corsiva" pitchFamily="66" charset="0"/>
              </a:rPr>
              <a:t>эксперыментатарства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зухаўства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ёсць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доля </a:t>
            </a:r>
            <a:r>
              <a:rPr lang="ru-RU" sz="2000" dirty="0" err="1" smtClean="0">
                <a:latin typeface="Monotype Corsiva" pitchFamily="66" charset="0"/>
              </a:rPr>
              <a:t>іроніі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натуральнага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скепсісу</a:t>
            </a:r>
            <a:r>
              <a:rPr lang="ru-RU" sz="2000" dirty="0" smtClean="0">
                <a:latin typeface="Monotype Corsiva" pitchFamily="66" charset="0"/>
              </a:rPr>
              <a:t>... Але </a:t>
            </a:r>
            <a:r>
              <a:rPr lang="ru-RU" sz="2000" dirty="0" err="1" smtClean="0">
                <a:latin typeface="Monotype Corsiva" pitchFamily="66" charset="0"/>
              </a:rPr>
              <a:t>найбольш</a:t>
            </a:r>
            <a:r>
              <a:rPr lang="ru-RU" sz="2000" dirty="0" smtClean="0">
                <a:latin typeface="Monotype Corsiva" pitchFamily="66" charset="0"/>
              </a:rPr>
              <a:t> у прозе А. </a:t>
            </a:r>
            <a:r>
              <a:rPr lang="ru-RU" sz="2000" dirty="0" err="1" smtClean="0">
                <a:latin typeface="Monotype Corsiva" pitchFamily="66" charset="0"/>
              </a:rPr>
              <a:t>Казлова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адчуваецца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своеасаблівая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нервовая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напружанасць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якой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заканамерна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вымагае</a:t>
            </a:r>
            <a:r>
              <a:rPr lang="ru-RU" sz="2000" dirty="0" smtClean="0">
                <a:latin typeface="Monotype Corsiva" pitchFamily="66" charset="0"/>
              </a:rPr>
              <a:t> сам </a:t>
            </a:r>
            <a:r>
              <a:rPr lang="ru-RU" sz="2000" dirty="0" err="1" smtClean="0">
                <a:latin typeface="Monotype Corsiva" pitchFamily="66" charset="0"/>
              </a:rPr>
              <a:t>працэс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мастацкага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асэнсавання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пераадолення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ганебнага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ў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чалавечай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прыродзе</a:t>
            </a:r>
            <a:r>
              <a:rPr lang="ru-RU" sz="2000" dirty="0" smtClean="0">
                <a:latin typeface="Monotype Corsiva" pitchFamily="66" charset="0"/>
              </a:rPr>
              <a:t>. </a:t>
            </a:r>
            <a:r>
              <a:rPr lang="ru-RU" sz="2000" dirty="0" err="1" smtClean="0">
                <a:latin typeface="Monotype Corsiva" pitchFamily="66" charset="0"/>
              </a:rPr>
              <a:t>Агаляючы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рэчаіснасць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дэманструючы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яе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ва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ўсёй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непрывабнасці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непрыхарошанасці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пісьменнік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вымушае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аб’ектыўна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ўспрымаць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рэальны</a:t>
            </a:r>
            <a:r>
              <a:rPr lang="ru-RU" sz="2000" dirty="0" smtClean="0">
                <a:latin typeface="Monotype Corsiva" pitchFamily="66" charset="0"/>
              </a:rPr>
              <a:t> стан </a:t>
            </a:r>
            <a:r>
              <a:rPr lang="ru-RU" sz="2000" dirty="0" err="1" smtClean="0">
                <a:latin typeface="Monotype Corsiva" pitchFamily="66" charset="0"/>
              </a:rPr>
              <a:t>рэчаў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інакш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кажучы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ён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ставіць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чытача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перад</a:t>
            </a:r>
            <a:r>
              <a:rPr lang="ru-RU" sz="2000" dirty="0" smtClean="0">
                <a:latin typeface="Monotype Corsiva" pitchFamily="66" charset="0"/>
              </a:rPr>
              <a:t> фактам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ransition advTm="27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Бяляцкі-Гомель0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3772" y="1935163"/>
            <a:ext cx="6196456" cy="4389437"/>
          </a:xfrm>
        </p:spPr>
      </p:pic>
    </p:spTree>
  </p:cSld>
  <p:clrMapOvr>
    <a:masterClrMapping/>
  </p:clrMapOvr>
  <p:transition advTm="7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Бяляцкі-Гомель0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14554"/>
            <a:ext cx="6786610" cy="3929089"/>
          </a:xfrm>
        </p:spPr>
      </p:pic>
    </p:spTree>
  </p:cSld>
  <p:clrMapOvr>
    <a:masterClrMapping/>
  </p:clrMapOvr>
  <p:transition advTm="8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e-BY" dirty="0" smtClean="0"/>
              <a:t>                       </a:t>
            </a:r>
          </a:p>
          <a:p>
            <a:pPr>
              <a:buNone/>
            </a:pPr>
            <a:endParaRPr lang="be-BY" dirty="0" smtClean="0"/>
          </a:p>
          <a:p>
            <a:pPr>
              <a:buNone/>
            </a:pPr>
            <a:r>
              <a:rPr lang="be-BY" sz="32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</a:t>
            </a:r>
          </a:p>
          <a:p>
            <a:pPr>
              <a:buNone/>
            </a:pPr>
            <a:r>
              <a:rPr lang="be-BY" sz="32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Дзякуй за увагу!</a:t>
            </a:r>
            <a:endParaRPr lang="be-BY" sz="3200" dirty="0" smtClean="0"/>
          </a:p>
          <a:p>
            <a:pPr>
              <a:buNone/>
            </a:pPr>
            <a:r>
              <a:rPr lang="be-BY" dirty="0" smtClean="0">
                <a:latin typeface="Monotype Corsiva" pitchFamily="66" charset="0"/>
              </a:rPr>
              <a:t>                                      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87424"/>
            <a:ext cx="2743200" cy="1162050"/>
          </a:xfrm>
        </p:spPr>
        <p:txBody>
          <a:bodyPr/>
          <a:lstStyle/>
          <a:p>
            <a:r>
              <a:rPr lang="be-BY" dirty="0" smtClean="0">
                <a:latin typeface="Monotype Corsiva" pitchFamily="66" charset="0"/>
              </a:rPr>
              <a:t>Біяграфія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908720"/>
            <a:ext cx="3960440" cy="4572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Monotype Corsiva" pitchFamily="66" charset="0"/>
              </a:rPr>
              <a:t>Анатоль </a:t>
            </a:r>
            <a:r>
              <a:rPr lang="ru-RU" sz="1600" b="1" i="1" dirty="0" err="1" smtClean="0">
                <a:latin typeface="Monotype Corsiva" pitchFamily="66" charset="0"/>
              </a:rPr>
              <a:t>Казлоў</a:t>
            </a:r>
            <a:r>
              <a:rPr lang="ru-RU" sz="1600" b="1" i="1" dirty="0" smtClean="0">
                <a:latin typeface="Monotype Corsiva" pitchFamily="66" charset="0"/>
              </a:rPr>
              <a:t> </a:t>
            </a:r>
            <a:r>
              <a:rPr lang="be-BY" sz="1600" dirty="0" smtClean="0">
                <a:latin typeface="Monotype Corsiva" pitchFamily="66" charset="0"/>
              </a:rPr>
              <a:t>-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беларускі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празаік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журналіст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літаратуразнавец</a:t>
            </a:r>
            <a:r>
              <a:rPr lang="ru-RU" sz="1600" dirty="0" smtClean="0">
                <a:latin typeface="Monotype Corsiva" pitchFamily="66" charset="0"/>
              </a:rPr>
              <a:t>. </a:t>
            </a:r>
            <a:r>
              <a:rPr lang="ru-RU" sz="1600" dirty="0" err="1" smtClean="0">
                <a:latin typeface="Monotype Corsiva" pitchFamily="66" charset="0"/>
              </a:rPr>
              <a:t>Нарадзіўся</a:t>
            </a:r>
            <a:r>
              <a:rPr lang="ru-RU" sz="1600" dirty="0" smtClean="0">
                <a:latin typeface="Monotype Corsiva" pitchFamily="66" charset="0"/>
              </a:rPr>
              <a:t> 28 </a:t>
            </a:r>
            <a:r>
              <a:rPr lang="ru-RU" sz="1600" dirty="0" err="1" smtClean="0">
                <a:latin typeface="Monotype Corsiva" pitchFamily="66" charset="0"/>
              </a:rPr>
              <a:t>ліпеня</a:t>
            </a:r>
            <a:r>
              <a:rPr lang="ru-RU" sz="1600" dirty="0" smtClean="0">
                <a:latin typeface="Monotype Corsiva" pitchFamily="66" charset="0"/>
              </a:rPr>
              <a:t> 1962 года </a:t>
            </a:r>
            <a:r>
              <a:rPr lang="ru-RU" sz="1600" dirty="0" err="1" smtClean="0">
                <a:latin typeface="Monotype Corsiva" pitchFamily="66" charset="0"/>
              </a:rPr>
              <a:t>ў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вёсцы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Асінаўка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Краснапольскага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раёна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Магілёўскай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вобласці</a:t>
            </a:r>
            <a:r>
              <a:rPr lang="ru-RU" sz="1600" dirty="0" smtClean="0">
                <a:latin typeface="Monotype Corsiva" pitchFamily="66" charset="0"/>
              </a:rPr>
              <a:t>. </a:t>
            </a:r>
            <a:r>
              <a:rPr lang="be-BY" sz="1600" dirty="0" smtClean="0">
                <a:latin typeface="Monotype Corsiva" pitchFamily="66" charset="0"/>
              </a:rPr>
              <a:t>Пасля заканчэння ў 1979 г. Наваельнянскай СШ працаваў піянерважатым у Выдранскай васьмігадовай школе Краснапольскага раёна. </a:t>
            </a:r>
            <a:r>
              <a:rPr lang="ru-RU" sz="1600" dirty="0" smtClean="0">
                <a:latin typeface="Monotype Corsiva" pitchFamily="66" charset="0"/>
              </a:rPr>
              <a:t> </a:t>
            </a:r>
          </a:p>
          <a:p>
            <a:r>
              <a:rPr lang="ru-RU" sz="1600" dirty="0" smtClean="0">
                <a:latin typeface="Monotype Corsiva" pitchFamily="66" charset="0"/>
              </a:rPr>
              <a:t>У 1985 </a:t>
            </a:r>
            <a:r>
              <a:rPr lang="ru-RU" sz="1600" dirty="0" err="1" smtClean="0">
                <a:latin typeface="Monotype Corsiva" pitchFamily="66" charset="0"/>
              </a:rPr>
              <a:t>годзе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скончыў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Гомельскі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дзяржаўны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ўніверсітэт</a:t>
            </a:r>
            <a:r>
              <a:rPr lang="ru-RU" sz="1600" dirty="0" smtClean="0">
                <a:latin typeface="Monotype Corsiva" pitchFamily="66" charset="0"/>
              </a:rPr>
              <a:t>. </a:t>
            </a:r>
            <a:r>
              <a:rPr lang="ru-RU" sz="1600" dirty="0" err="1" smtClean="0">
                <a:latin typeface="Monotype Corsiva" pitchFamily="66" charset="0"/>
              </a:rPr>
              <a:t>Працаваў</a:t>
            </a:r>
            <a:r>
              <a:rPr lang="ru-RU" sz="1600" dirty="0" smtClean="0">
                <a:latin typeface="Monotype Corsiva" pitchFamily="66" charset="0"/>
              </a:rPr>
              <a:t> у </a:t>
            </a:r>
            <a:r>
              <a:rPr lang="ru-RU" sz="1600" dirty="0" err="1" smtClean="0">
                <a:latin typeface="Monotype Corsiva" pitchFamily="66" charset="0"/>
              </a:rPr>
              <a:t>будакошелеўскай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раёнай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газеце</a:t>
            </a:r>
            <a:r>
              <a:rPr lang="ru-RU" sz="1600" dirty="0" smtClean="0">
                <a:latin typeface="Monotype Corsiva" pitchFamily="66" charset="0"/>
              </a:rPr>
              <a:t> "</a:t>
            </a:r>
            <a:r>
              <a:rPr lang="ru-RU" sz="1600" b="1" dirty="0" smtClean="0">
                <a:latin typeface="Monotype Corsiva" pitchFamily="66" charset="0"/>
              </a:rPr>
              <a:t>Авангард</a:t>
            </a:r>
            <a:r>
              <a:rPr lang="ru-RU" sz="1600" dirty="0" smtClean="0">
                <a:latin typeface="Monotype Corsiva" pitchFamily="66" charset="0"/>
              </a:rPr>
              <a:t>". </a:t>
            </a:r>
            <a:r>
              <a:rPr lang="be-BY" sz="1600" dirty="0" smtClean="0">
                <a:latin typeface="Monotype Corsiva" pitchFamily="66" charset="0"/>
              </a:rPr>
              <a:t>З 1985 па 1987 гг. служыў у Савецкай Арміі, затым працаваў загадчыкам аддзела радыёінфармацыі ў Буда-Кашалёве, карэспандэнтам, в. а. загадчыка аддзела лістоў Краснапольскай раённай газеты “Чырвоны сцяг”</a:t>
            </a:r>
            <a:r>
              <a:rPr lang="ru-RU" sz="1600" dirty="0" smtClean="0">
                <a:latin typeface="Monotype Corsiva" pitchFamily="66" charset="0"/>
              </a:rPr>
              <a:t>. </a:t>
            </a:r>
          </a:p>
          <a:p>
            <a:r>
              <a:rPr lang="ru-RU" sz="1600" dirty="0" smtClean="0">
                <a:latin typeface="Monotype Corsiva" pitchFamily="66" charset="0"/>
              </a:rPr>
              <a:t>У 1988 - 1990 гадах </a:t>
            </a:r>
            <a:r>
              <a:rPr lang="ru-RU" sz="1600" dirty="0" err="1" smtClean="0">
                <a:latin typeface="Monotype Corsiva" pitchFamily="66" charset="0"/>
              </a:rPr>
              <a:t>вучыўся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ў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аспірантуры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пры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Інстытуце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літаратуры</a:t>
            </a:r>
            <a:r>
              <a:rPr lang="ru-RU" sz="1600" dirty="0" smtClean="0">
                <a:latin typeface="Monotype Corsiva" pitchFamily="66" charset="0"/>
              </a:rPr>
              <a:t> АН БССР. У 1990 - 1992 гадах - </a:t>
            </a:r>
            <a:r>
              <a:rPr lang="ru-RU" sz="1600" dirty="0" err="1" smtClean="0">
                <a:latin typeface="Monotype Corsiva" pitchFamily="66" charset="0"/>
              </a:rPr>
              <a:t>загадчык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аддзела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публіцыстыкі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эсэ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часопіса</a:t>
            </a:r>
            <a:r>
              <a:rPr lang="ru-RU" sz="1600" dirty="0" smtClean="0">
                <a:latin typeface="Monotype Corsiva" pitchFamily="66" charset="0"/>
              </a:rPr>
              <a:t> "</a:t>
            </a:r>
            <a:r>
              <a:rPr lang="ru-RU" sz="1600" b="1" dirty="0" smtClean="0">
                <a:latin typeface="Monotype Corsiva" pitchFamily="66" charset="0"/>
              </a:rPr>
              <a:t>Полымя</a:t>
            </a:r>
            <a:r>
              <a:rPr lang="ru-RU" sz="1600" dirty="0" smtClean="0">
                <a:latin typeface="Monotype Corsiva" pitchFamily="66" charset="0"/>
              </a:rPr>
              <a:t>". У 1992 - 2003 гадах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2011 года - </a:t>
            </a:r>
            <a:r>
              <a:rPr lang="ru-RU" sz="1600" dirty="0" err="1" smtClean="0">
                <a:latin typeface="Monotype Corsiva" pitchFamily="66" charset="0"/>
              </a:rPr>
              <a:t>загадчык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аддзела</a:t>
            </a:r>
            <a:r>
              <a:rPr lang="ru-RU" sz="1600" dirty="0" smtClean="0">
                <a:latin typeface="Monotype Corsiva" pitchFamily="66" charset="0"/>
              </a:rPr>
              <a:t> прозы </a:t>
            </a:r>
            <a:r>
              <a:rPr lang="ru-RU" sz="1600" dirty="0" err="1" smtClean="0">
                <a:latin typeface="Monotype Corsiva" pitchFamily="66" charset="0"/>
              </a:rPr>
              <a:t>часопіса</a:t>
            </a:r>
            <a:r>
              <a:rPr lang="ru-RU" sz="1600" dirty="0" smtClean="0">
                <a:latin typeface="Monotype Corsiva" pitchFamily="66" charset="0"/>
              </a:rPr>
              <a:t> "</a:t>
            </a:r>
            <a:r>
              <a:rPr lang="ru-RU" sz="1600" b="1" dirty="0" err="1" smtClean="0">
                <a:latin typeface="Monotype Corsiva" pitchFamily="66" charset="0"/>
              </a:rPr>
              <a:t>Маладосць</a:t>
            </a:r>
            <a:r>
              <a:rPr lang="ru-RU" sz="1600" dirty="0" smtClean="0">
                <a:latin typeface="Monotype Corsiva" pitchFamily="66" charset="0"/>
              </a:rPr>
              <a:t>". </a:t>
            </a:r>
            <a:r>
              <a:rPr lang="ru-RU" sz="1600" dirty="0" err="1" smtClean="0">
                <a:latin typeface="Monotype Corsiva" pitchFamily="66" charset="0"/>
              </a:rPr>
              <a:t>Галоўны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рэдактар</a:t>
            </a:r>
            <a:r>
              <a:rPr lang="ru-RU" sz="1600" dirty="0" smtClean="0">
                <a:latin typeface="Monotype Corsiva" pitchFamily="66" charset="0"/>
              </a:rPr>
              <a:t> газеты "</a:t>
            </a:r>
            <a:r>
              <a:rPr lang="ru-RU" sz="1600" b="1" dirty="0" err="1" smtClean="0">
                <a:latin typeface="Monotype Corsiva" pitchFamily="66" charset="0"/>
              </a:rPr>
              <a:t>Літаратура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мастацтва</a:t>
            </a:r>
            <a:r>
              <a:rPr lang="ru-RU" sz="1600" dirty="0" smtClean="0">
                <a:latin typeface="Monotype Corsiva" pitchFamily="66" charset="0"/>
              </a:rPr>
              <a:t>" (2003 - 2009). </a:t>
            </a:r>
            <a:r>
              <a:rPr lang="ru-RU" sz="1600" dirty="0" err="1" smtClean="0">
                <a:latin typeface="Monotype Corsiva" pitchFamily="66" charset="0"/>
              </a:rPr>
              <a:t>Супрацоўнік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часопіса</a:t>
            </a:r>
            <a:r>
              <a:rPr lang="ru-RU" sz="1600" dirty="0" smtClean="0">
                <a:latin typeface="Monotype Corsiva" pitchFamily="66" charset="0"/>
              </a:rPr>
              <a:t> "</a:t>
            </a:r>
            <a:r>
              <a:rPr lang="ru-RU" sz="1600" b="1" dirty="0" smtClean="0">
                <a:latin typeface="Monotype Corsiva" pitchFamily="66" charset="0"/>
              </a:rPr>
              <a:t>Нёман</a:t>
            </a:r>
            <a:r>
              <a:rPr lang="ru-RU" sz="1600" dirty="0" smtClean="0">
                <a:latin typeface="Monotype Corsiva" pitchFamily="66" charset="0"/>
              </a:rPr>
              <a:t>" (2009 - 2011).</a:t>
            </a:r>
          </a:p>
          <a:p>
            <a:r>
              <a:rPr lang="be-BY" sz="1600" dirty="0" smtClean="0">
                <a:latin typeface="Monotype Corsiva" pitchFamily="66" charset="0"/>
              </a:rPr>
              <a:t>Член СП Беларусі, з 1991 г. жыве ў Мінску.</a:t>
            </a:r>
            <a:endParaRPr lang="ru-RU" sz="1600" dirty="0" smtClean="0">
              <a:latin typeface="Monotype Corsiva" pitchFamily="66" charset="0"/>
            </a:endParaRPr>
          </a:p>
          <a:p>
            <a:endParaRPr lang="ru-RU" sz="1800" dirty="0"/>
          </a:p>
        </p:txBody>
      </p:sp>
      <p:pic>
        <p:nvPicPr>
          <p:cNvPr id="8" name="Содержимое 7" descr="Anatolij_Kozl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2" y="1785926"/>
            <a:ext cx="3286147" cy="4176724"/>
          </a:xfrm>
        </p:spPr>
      </p:pic>
    </p:spTree>
  </p:cSld>
  <p:clrMapOvr>
    <a:masterClrMapping/>
  </p:clrMapOvr>
  <p:transition advClick="0" advTm="2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_LiM_V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567" y="1935163"/>
            <a:ext cx="6580865" cy="4389437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Monotype Corsiva" pitchFamily="66" charset="0"/>
              </a:rPr>
              <a:t>Творчасць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8" name="Содержимое 17" descr="Бяляцкі-Гомель04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35163"/>
            <a:ext cx="7572428" cy="4389437"/>
          </a:xfrm>
        </p:spPr>
      </p:pic>
    </p:spTree>
  </p:cSld>
  <p:clrMapOvr>
    <a:masterClrMapping/>
  </p:clrMapOvr>
  <p:transition advTm="7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Monotype Corsiva" pitchFamily="66" charset="0"/>
              </a:rPr>
              <a:t>Голас аўтара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386134" cy="4895872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 </a:t>
            </a:r>
            <a:r>
              <a:rPr lang="be-BY" sz="1600" dirty="0" smtClean="0">
                <a:latin typeface="Monotype Corsiva" pitchFamily="66" charset="0"/>
                <a:cs typeface="Times New Roman" pitchFamily="18" charset="0"/>
              </a:rPr>
              <a:t>Вядома, што індывідуальны голас ёсць у кожнага творцы – незалежна ад узроўню здольнасцяў, наяўнасці таленту, мастацкага густу. Тым не менш, пра Анатоля Казлова іначай сказаць не выпадае. Бо адметнасць яго мастакоўскай манеры, тэматыкі і праблематыкі  твораў, арыгінальнасць творчага метаду вымагаюць выкарыстання менавіта гэтага распаўсюджанага вызначэння – “свой голас”. Сталыя прыкметы індывідуальнага стылю пісьменніка – схільнасць да філасофіі, медытатыўнасць разважанняў, эстэтызацыя фальклорных матываў, падкрэсленая ўвага да міфалагізацыі і містыфікацыі, – спалучаюцца з яшчэ адной немалаважнай здольнасцю – уменнем заўсёды быць новым, не паўтарацца, здзіўляць і ўражваць...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3" name="Объект 12" descr="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68837" y="1500174"/>
            <a:ext cx="3403625" cy="4367226"/>
          </a:xfrm>
        </p:spPr>
      </p:pic>
    </p:spTree>
  </p:cSld>
  <p:clrMapOvr>
    <a:masterClrMapping/>
  </p:clrMapOvr>
  <p:transition advTm="2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Monotype Corsiva" pitchFamily="66" charset="0"/>
              </a:rPr>
              <a:t>Аповесці і апавяданні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/>
              <a:t> </a:t>
            </a:r>
            <a:endParaRPr lang="ru-RU" sz="2000" dirty="0">
              <a:latin typeface="Monotype Corsiva" pitchFamily="66" charset="0"/>
            </a:endParaRPr>
          </a:p>
          <a:p>
            <a:pPr algn="just">
              <a:buNone/>
            </a:pPr>
            <a:r>
              <a:rPr lang="be-BY" sz="2000" dirty="0">
                <a:latin typeface="Monotype Corsiva" pitchFamily="66" charset="0"/>
              </a:rPr>
              <a:t> </a:t>
            </a:r>
            <a:r>
              <a:rPr lang="be-BY" sz="2000" dirty="0" smtClean="0">
                <a:latin typeface="Monotype Corsiva" pitchFamily="66" charset="0"/>
              </a:rPr>
              <a:t>    Першыя </a:t>
            </a:r>
            <a:r>
              <a:rPr lang="be-BY" sz="2000" dirty="0">
                <a:latin typeface="Monotype Corsiva" pitchFamily="66" charset="0"/>
              </a:rPr>
              <a:t>апавяданні і абразкі былі апублікаваны ў 1985 г. Аўтар кніг прозы “</a:t>
            </a:r>
            <a:r>
              <a:rPr lang="be-BY" sz="2000" b="1" i="1" dirty="0">
                <a:latin typeface="Monotype Corsiva" pitchFamily="66" charset="0"/>
              </a:rPr>
              <a:t>Міражы ценяў</a:t>
            </a:r>
            <a:r>
              <a:rPr lang="be-BY" sz="2000" dirty="0">
                <a:latin typeface="Monotype Corsiva" pitchFamily="66" charset="0"/>
              </a:rPr>
              <a:t>”, “</a:t>
            </a:r>
            <a:r>
              <a:rPr lang="be-BY" sz="2000" b="1" i="1" dirty="0">
                <a:latin typeface="Monotype Corsiva" pitchFamily="66" charset="0"/>
              </a:rPr>
              <a:t>Адкуль явіліся Яны</a:t>
            </a:r>
            <a:r>
              <a:rPr lang="be-BY" sz="2000" dirty="0">
                <a:latin typeface="Monotype Corsiva" pitchFamily="66" charset="0"/>
              </a:rPr>
              <a:t>”, “</a:t>
            </a:r>
            <a:r>
              <a:rPr lang="be-BY" sz="2000" b="1" i="1" dirty="0">
                <a:latin typeface="Monotype Corsiva" pitchFamily="66" charset="0"/>
              </a:rPr>
              <a:t>Юргон</a:t>
            </a:r>
            <a:r>
              <a:rPr lang="be-BY" sz="2000" dirty="0" smtClean="0">
                <a:latin typeface="Monotype Corsiva" pitchFamily="66" charset="0"/>
              </a:rPr>
              <a:t>”, “…</a:t>
            </a:r>
            <a:r>
              <a:rPr lang="be-BY" sz="2000" b="1" i="1" dirty="0" smtClean="0">
                <a:latin typeface="Monotype Corsiva" pitchFamily="66" charset="0"/>
              </a:rPr>
              <a:t>І тады я памёр</a:t>
            </a:r>
            <a:r>
              <a:rPr lang="be-BY" sz="2000" dirty="0" smtClean="0">
                <a:latin typeface="Monotype Corsiva" pitchFamily="66" charset="0"/>
              </a:rPr>
              <a:t>”, </a:t>
            </a:r>
            <a:r>
              <a:rPr lang="be-BY" sz="2000" dirty="0">
                <a:latin typeface="Monotype Corsiva" pitchFamily="66" charset="0"/>
              </a:rPr>
              <a:t>“</a:t>
            </a:r>
            <a:r>
              <a:rPr lang="be-BY" sz="2000" b="1" i="1" dirty="0">
                <a:latin typeface="Monotype Corsiva" pitchFamily="66" charset="0"/>
              </a:rPr>
              <a:t>Незламаная свечка</a:t>
            </a:r>
            <a:r>
              <a:rPr lang="be-BY" sz="2000" dirty="0">
                <a:latin typeface="Monotype Corsiva" pitchFamily="66" charset="0"/>
              </a:rPr>
              <a:t>”,  “</a:t>
            </a:r>
            <a:r>
              <a:rPr lang="be-BY" sz="2000" b="1" i="1" dirty="0">
                <a:latin typeface="Monotype Corsiva" pitchFamily="66" charset="0"/>
              </a:rPr>
              <a:t>Минск и ворон, Париж и </a:t>
            </a:r>
            <a:r>
              <a:rPr lang="be-BY" sz="2000" b="1" i="1" dirty="0" smtClean="0">
                <a:latin typeface="Monotype Corsiva" pitchFamily="66" charset="0"/>
              </a:rPr>
              <a:t>призрак</a:t>
            </a:r>
            <a:r>
              <a:rPr lang="be-BY" sz="2000" dirty="0">
                <a:latin typeface="Monotype Corsiva" pitchFamily="66" charset="0"/>
              </a:rPr>
              <a:t>” і </a:t>
            </a:r>
            <a:r>
              <a:rPr lang="be-BY" sz="2000" dirty="0" smtClean="0">
                <a:latin typeface="Monotype Corsiva" pitchFamily="66" charset="0"/>
              </a:rPr>
              <a:t>інш. Аўтар </a:t>
            </a:r>
            <a:r>
              <a:rPr lang="be-BY" sz="2000" dirty="0">
                <a:latin typeface="Monotype Corsiva" pitchFamily="66" charset="0"/>
              </a:rPr>
              <a:t>аповесцей і расказаў “Я і Прарок-Уродка”, “</a:t>
            </a:r>
            <a:r>
              <a:rPr lang="be-BY" sz="2000" b="1" i="1" dirty="0">
                <a:latin typeface="Monotype Corsiva" pitchFamily="66" charset="0"/>
              </a:rPr>
              <a:t>Горад у нябесах</a:t>
            </a:r>
            <a:r>
              <a:rPr lang="be-BY" sz="2000" dirty="0">
                <a:latin typeface="Monotype Corsiva" pitchFamily="66" charset="0"/>
              </a:rPr>
              <a:t>”, “Незламаная свечка”, “Ейны боль”,  “Графіня з ружай”, “Крывавы прысмак” і інш. Бібліяграфія пісьменніка даволі шырокая і разнастайная. </a:t>
            </a:r>
          </a:p>
          <a:p>
            <a:pPr algn="just">
              <a:buNone/>
            </a:pPr>
            <a:r>
              <a:rPr lang="be-BY" sz="2000" dirty="0" smtClean="0">
                <a:latin typeface="Monotype Corsiva" pitchFamily="66" charset="0"/>
              </a:rPr>
              <a:t>      У </a:t>
            </a:r>
            <a:r>
              <a:rPr lang="be-BY" sz="2000" dirty="0">
                <a:latin typeface="Monotype Corsiva" pitchFamily="66" charset="0"/>
              </a:rPr>
              <a:t>творах аўтар абапіраецца на няпросты і супярэчлівы матэрыял сучаснасці. Героі яго - часцей за ўсё маладыя людзі, якія шукаюць сваё месца ў жыцці і сустракаемыя на гэтым шляху з незвычайным і невытлумачальным, побач з імі дзейнічаюць ведзьмары, пярэваратні, русалкі, нявінна загубленыя маладыя душы. </a:t>
            </a:r>
            <a:endParaRPr lang="ru-RU" sz="2000" dirty="0">
              <a:latin typeface="Monotype Corsiva" pitchFamily="66" charset="0"/>
            </a:endParaRPr>
          </a:p>
          <a:p>
            <a:pPr algn="just">
              <a:buNone/>
            </a:pPr>
            <a:r>
              <a:rPr lang="be-BY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2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Monotype Corsiva" pitchFamily="66" charset="0"/>
              </a:rPr>
              <a:t>“Юргон”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Содержимое 7" descr="Anatol_Kazloў__Yurg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857364"/>
            <a:ext cx="3286148" cy="4214842"/>
          </a:xfrm>
        </p:spPr>
      </p:pic>
    </p:spTree>
  </p:cSld>
  <p:clrMapOvr>
    <a:masterClrMapping/>
  </p:clrMapOvr>
  <p:transition advTm="8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500" dirty="0" smtClean="0">
                <a:latin typeface="Monotype Corsiva" pitchFamily="66" charset="0"/>
              </a:rPr>
              <a:t>У новую </a:t>
            </a:r>
            <a:r>
              <a:rPr lang="ru-RU" sz="1500" dirty="0" err="1" smtClean="0">
                <a:latin typeface="Monotype Corsiva" pitchFamily="66" charset="0"/>
              </a:rPr>
              <a:t>кнігу</a:t>
            </a:r>
            <a:r>
              <a:rPr lang="ru-RU" sz="1500" dirty="0" smtClean="0">
                <a:latin typeface="Monotype Corsiva" pitchFamily="66" charset="0"/>
              </a:rPr>
              <a:t> Анатоля </a:t>
            </a:r>
            <a:r>
              <a:rPr lang="ru-RU" sz="1500" dirty="0" err="1" smtClean="0">
                <a:latin typeface="Monotype Corsiva" pitchFamily="66" charset="0"/>
              </a:rPr>
              <a:t>Казлова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ўвайшлі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раманы</a:t>
            </a:r>
            <a:r>
              <a:rPr lang="ru-RU" sz="1500" dirty="0" smtClean="0">
                <a:latin typeface="Monotype Corsiva" pitchFamily="66" charset="0"/>
              </a:rPr>
              <a:t> «</a:t>
            </a:r>
            <a:r>
              <a:rPr lang="ru-RU" sz="1500" b="1" i="1" dirty="0" err="1" smtClean="0">
                <a:latin typeface="Monotype Corsiva" pitchFamily="66" charset="0"/>
              </a:rPr>
              <a:t>Юргон</a:t>
            </a:r>
            <a:r>
              <a:rPr lang="ru-RU" sz="1500" dirty="0" smtClean="0">
                <a:latin typeface="Monotype Corsiva" pitchFamily="66" charset="0"/>
              </a:rPr>
              <a:t>», «</a:t>
            </a:r>
            <a:r>
              <a:rPr lang="ru-RU" sz="1500" b="1" i="1" dirty="0" err="1" smtClean="0">
                <a:latin typeface="Monotype Corsiva" pitchFamily="66" charset="0"/>
              </a:rPr>
              <a:t>Мінск</a:t>
            </a:r>
            <a:r>
              <a:rPr lang="ru-RU" sz="1500" b="1" i="1" dirty="0" smtClean="0">
                <a:latin typeface="Monotype Corsiva" pitchFamily="66" charset="0"/>
              </a:rPr>
              <a:t> </a:t>
            </a:r>
            <a:r>
              <a:rPr lang="ru-RU" sz="1500" b="1" i="1" dirty="0" err="1" smtClean="0">
                <a:latin typeface="Monotype Corsiva" pitchFamily="66" charset="0"/>
              </a:rPr>
              <a:t>і</a:t>
            </a:r>
            <a:r>
              <a:rPr lang="ru-RU" sz="1500" b="1" i="1" dirty="0" smtClean="0">
                <a:latin typeface="Monotype Corsiva" pitchFamily="66" charset="0"/>
              </a:rPr>
              <a:t> </a:t>
            </a:r>
            <a:r>
              <a:rPr lang="ru-RU" sz="1500" b="1" i="1" dirty="0" err="1" smtClean="0">
                <a:latin typeface="Monotype Corsiva" pitchFamily="66" charset="0"/>
              </a:rPr>
              <a:t>воран</a:t>
            </a:r>
            <a:r>
              <a:rPr lang="ru-RU" sz="1500" b="1" i="1" dirty="0" smtClean="0">
                <a:latin typeface="Monotype Corsiva" pitchFamily="66" charset="0"/>
              </a:rPr>
              <a:t>, </a:t>
            </a:r>
            <a:r>
              <a:rPr lang="ru-RU" sz="1500" b="1" i="1" dirty="0" err="1" smtClean="0">
                <a:latin typeface="Monotype Corsiva" pitchFamily="66" charset="0"/>
              </a:rPr>
              <a:t>Парыж</a:t>
            </a:r>
            <a:r>
              <a:rPr lang="ru-RU" sz="1500" b="1" i="1" dirty="0" smtClean="0">
                <a:latin typeface="Monotype Corsiva" pitchFamily="66" charset="0"/>
              </a:rPr>
              <a:t> </a:t>
            </a:r>
            <a:r>
              <a:rPr lang="ru-RU" sz="1500" b="1" i="1" dirty="0" err="1" smtClean="0">
                <a:latin typeface="Monotype Corsiva" pitchFamily="66" charset="0"/>
              </a:rPr>
              <a:t>і</a:t>
            </a:r>
            <a:r>
              <a:rPr lang="ru-RU" sz="1500" b="1" i="1" dirty="0" smtClean="0">
                <a:latin typeface="Monotype Corsiva" pitchFamily="66" charset="0"/>
              </a:rPr>
              <a:t> </a:t>
            </a:r>
            <a:r>
              <a:rPr lang="ru-RU" sz="1500" b="1" i="1" dirty="0" err="1" smtClean="0">
                <a:latin typeface="Monotype Corsiva" pitchFamily="66" charset="0"/>
              </a:rPr>
              <a:t>здань</a:t>
            </a:r>
            <a:r>
              <a:rPr lang="ru-RU" sz="1500" dirty="0" smtClean="0">
                <a:latin typeface="Monotype Corsiva" pitchFamily="66" charset="0"/>
              </a:rPr>
              <a:t>», </a:t>
            </a:r>
            <a:r>
              <a:rPr lang="ru-RU" sz="1500" dirty="0" err="1" smtClean="0">
                <a:latin typeface="Monotype Corsiva" pitchFamily="66" charset="0"/>
              </a:rPr>
              <a:t>аповесці</a:t>
            </a:r>
            <a:r>
              <a:rPr lang="ru-RU" sz="1500" dirty="0" smtClean="0">
                <a:latin typeface="Monotype Corsiva" pitchFamily="66" charset="0"/>
              </a:rPr>
              <a:t> «</a:t>
            </a:r>
            <a:r>
              <a:rPr lang="ru-RU" sz="1500" b="1" i="1" dirty="0" smtClean="0">
                <a:latin typeface="Monotype Corsiva" pitchFamily="66" charset="0"/>
              </a:rPr>
              <a:t>Я </a:t>
            </a:r>
            <a:r>
              <a:rPr lang="ru-RU" sz="1500" b="1" i="1" dirty="0" err="1" smtClean="0">
                <a:latin typeface="Monotype Corsiva" pitchFamily="66" charset="0"/>
              </a:rPr>
              <a:t>і</a:t>
            </a:r>
            <a:r>
              <a:rPr lang="ru-RU" sz="1500" b="1" i="1" dirty="0" smtClean="0">
                <a:latin typeface="Monotype Corsiva" pitchFamily="66" charset="0"/>
              </a:rPr>
              <a:t> </a:t>
            </a:r>
            <a:r>
              <a:rPr lang="ru-RU" sz="1500" b="1" i="1" dirty="0" err="1" smtClean="0">
                <a:latin typeface="Monotype Corsiva" pitchFamily="66" charset="0"/>
              </a:rPr>
              <a:t>Прарок-Уродка</a:t>
            </a:r>
            <a:r>
              <a:rPr lang="ru-RU" sz="1500" dirty="0" smtClean="0">
                <a:latin typeface="Monotype Corsiva" pitchFamily="66" charset="0"/>
              </a:rPr>
              <a:t>», «</a:t>
            </a:r>
            <a:r>
              <a:rPr lang="ru-RU" sz="1500" b="1" i="1" dirty="0" err="1" smtClean="0">
                <a:latin typeface="Monotype Corsiva" pitchFamily="66" charset="0"/>
              </a:rPr>
              <a:t>Раздарожаны</a:t>
            </a:r>
            <a:r>
              <a:rPr lang="ru-RU" sz="1500" b="1" i="1" dirty="0" smtClean="0">
                <a:latin typeface="Monotype Corsiva" pitchFamily="66" charset="0"/>
              </a:rPr>
              <a:t> </a:t>
            </a:r>
            <a:r>
              <a:rPr lang="ru-RU" sz="1500" b="1" i="1" dirty="0" err="1" smtClean="0">
                <a:latin typeface="Monotype Corsiva" pitchFamily="66" charset="0"/>
              </a:rPr>
              <a:t>саракоўнік</a:t>
            </a:r>
            <a:r>
              <a:rPr lang="ru-RU" sz="1500" dirty="0" smtClean="0">
                <a:latin typeface="Monotype Corsiva" pitchFamily="66" charset="0"/>
              </a:rPr>
              <a:t>», </a:t>
            </a:r>
            <a:r>
              <a:rPr lang="ru-RU" sz="1500" dirty="0" err="1" smtClean="0">
                <a:latin typeface="Monotype Corsiva" pitchFamily="66" charset="0"/>
              </a:rPr>
              <a:t>і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некалькі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апавяданняў</a:t>
            </a:r>
            <a:r>
              <a:rPr lang="ru-RU" sz="1500" dirty="0" smtClean="0">
                <a:latin typeface="Monotype Corsiva" pitchFamily="66" charset="0"/>
              </a:rPr>
              <a:t>. Як </a:t>
            </a:r>
            <a:r>
              <a:rPr lang="ru-RU" sz="1500" dirty="0" err="1" smtClean="0">
                <a:latin typeface="Monotype Corsiva" pitchFamily="66" charset="0"/>
              </a:rPr>
              <a:t>і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ў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ранейшых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творах</a:t>
            </a:r>
            <a:r>
              <a:rPr lang="ru-RU" sz="1500" dirty="0" smtClean="0">
                <a:latin typeface="Monotype Corsiva" pitchFamily="66" charset="0"/>
              </a:rPr>
              <a:t>, </a:t>
            </a:r>
            <a:r>
              <a:rPr lang="ru-RU" sz="1500" dirty="0" err="1" smtClean="0">
                <a:latin typeface="Monotype Corsiva" pitchFamily="66" charset="0"/>
              </a:rPr>
              <a:t>пісьменнік</a:t>
            </a:r>
            <a:r>
              <a:rPr lang="ru-RU" sz="1500" dirty="0" smtClean="0">
                <a:latin typeface="Monotype Corsiva" pitchFamily="66" charset="0"/>
              </a:rPr>
              <a:t> па </a:t>
            </a:r>
            <a:r>
              <a:rPr lang="ru-RU" sz="1500" dirty="0" err="1" smtClean="0">
                <a:latin typeface="Monotype Corsiva" pitchFamily="66" charset="0"/>
              </a:rPr>
              <a:t>драбніцах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аналізуе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ў</a:t>
            </a:r>
            <a:r>
              <a:rPr lang="ru-RU" sz="1500" dirty="0" smtClean="0">
                <a:latin typeface="Monotype Corsiva" pitchFamily="66" charset="0"/>
              </a:rPr>
              <a:t> сваей прозе </a:t>
            </a:r>
            <a:r>
              <a:rPr lang="ru-RU" sz="1500" dirty="0" err="1" smtClean="0">
                <a:latin typeface="Monotype Corsiva" pitchFamily="66" charset="0"/>
              </a:rPr>
              <a:t>сучаснасць</a:t>
            </a:r>
            <a:r>
              <a:rPr lang="ru-RU" sz="1500" dirty="0" smtClean="0">
                <a:latin typeface="Monotype Corsiva" pitchFamily="66" charset="0"/>
              </a:rPr>
              <a:t>, у розных ракурсах </a:t>
            </a:r>
            <a:r>
              <a:rPr lang="ru-RU" sz="1500" dirty="0" err="1" smtClean="0">
                <a:latin typeface="Monotype Corsiva" pitchFamily="66" charset="0"/>
              </a:rPr>
              <a:t>разглядае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партрэт</a:t>
            </a:r>
            <a:r>
              <a:rPr lang="ru-RU" sz="1500" dirty="0" smtClean="0">
                <a:latin typeface="Monotype Corsiva" pitchFamily="66" charset="0"/>
              </a:rPr>
              <a:t> "</a:t>
            </a:r>
            <a:r>
              <a:rPr lang="ru-RU" sz="1500" b="1" i="1" dirty="0" smtClean="0">
                <a:latin typeface="Monotype Corsiva" pitchFamily="66" charset="0"/>
              </a:rPr>
              <a:t>героя </a:t>
            </a:r>
            <a:r>
              <a:rPr lang="ru-RU" sz="1500" b="1" i="1" dirty="0" err="1" smtClean="0">
                <a:latin typeface="Monotype Corsiva" pitchFamily="66" charset="0"/>
              </a:rPr>
              <a:t>нашага</a:t>
            </a:r>
            <a:r>
              <a:rPr lang="ru-RU" sz="1500" b="1" i="1" dirty="0" smtClean="0">
                <a:latin typeface="Monotype Corsiva" pitchFamily="66" charset="0"/>
              </a:rPr>
              <a:t> часу</a:t>
            </a:r>
            <a:r>
              <a:rPr lang="ru-RU" sz="1500" dirty="0" smtClean="0">
                <a:latin typeface="Monotype Corsiva" pitchFamily="66" charset="0"/>
              </a:rPr>
              <a:t>". </a:t>
            </a:r>
            <a:r>
              <a:rPr lang="ru-RU" sz="1500" dirty="0" err="1" smtClean="0">
                <a:latin typeface="Monotype Corsiva" pitchFamily="66" charset="0"/>
              </a:rPr>
              <a:t>Мэтанакіравана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вывучае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прычынна-выніковыя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сувязі</a:t>
            </a:r>
            <a:r>
              <a:rPr lang="ru-RU" sz="1500" dirty="0" smtClean="0">
                <a:latin typeface="Monotype Corsiva" pitchFamily="66" charset="0"/>
              </a:rPr>
              <a:t>, </a:t>
            </a:r>
            <a:r>
              <a:rPr lang="ru-RU" sz="1500" dirty="0" err="1" smtClean="0">
                <a:latin typeface="Monotype Corsiva" pitchFamily="66" charset="0"/>
              </a:rPr>
              <a:t>якія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фарміруюць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асобу</a:t>
            </a:r>
            <a:r>
              <a:rPr lang="ru-RU" sz="1500" dirty="0" smtClean="0">
                <a:latin typeface="Monotype Corsiva" pitchFamily="66" charset="0"/>
              </a:rPr>
              <a:t>, </a:t>
            </a:r>
            <a:r>
              <a:rPr lang="ru-RU" sz="1500" dirty="0" err="1" smtClean="0">
                <a:latin typeface="Monotype Corsiva" pitchFamily="66" charset="0"/>
              </a:rPr>
              <a:t>уплываюць</a:t>
            </a:r>
            <a:r>
              <a:rPr lang="ru-RU" sz="1500" dirty="0" smtClean="0">
                <a:latin typeface="Monotype Corsiva" pitchFamily="66" charset="0"/>
              </a:rPr>
              <a:t> на </a:t>
            </a:r>
            <a:r>
              <a:rPr lang="ru-RU" sz="1500" dirty="0" err="1" smtClean="0">
                <a:latin typeface="Monotype Corsiva" pitchFamily="66" charset="0"/>
              </a:rPr>
              <a:t>яе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светапогляд</a:t>
            </a:r>
            <a:r>
              <a:rPr lang="ru-RU" sz="1500" dirty="0" smtClean="0">
                <a:latin typeface="Monotype Corsiva" pitchFamily="66" charset="0"/>
              </a:rPr>
              <a:t>.</a:t>
            </a:r>
            <a:br>
              <a:rPr lang="ru-RU" sz="1500" dirty="0" smtClean="0">
                <a:latin typeface="Monotype Corsiva" pitchFamily="66" charset="0"/>
              </a:rPr>
            </a:br>
            <a:r>
              <a:rPr lang="ru-RU" sz="1500" dirty="0" err="1" smtClean="0">
                <a:latin typeface="Monotype Corsiva" pitchFamily="66" charset="0"/>
              </a:rPr>
              <a:t>Усім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творам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пісьменніка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характэрна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міфалагізацыя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і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містыфікацыя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ў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спалучэнні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з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сенняшнім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жыццем</a:t>
            </a:r>
            <a:r>
              <a:rPr lang="ru-RU" sz="1500" dirty="0" smtClean="0">
                <a:latin typeface="Monotype Corsiva" pitchFamily="66" charset="0"/>
              </a:rPr>
              <a:t>. </a:t>
            </a:r>
            <a:r>
              <a:rPr lang="ru-RU" sz="1500" dirty="0" err="1" smtClean="0">
                <a:latin typeface="Monotype Corsiva" pitchFamily="66" charset="0"/>
              </a:rPr>
              <a:t>Падзеі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раманаў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бяруць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пачатак</a:t>
            </a:r>
            <a:r>
              <a:rPr lang="ru-RU" sz="1500" dirty="0" smtClean="0">
                <a:latin typeface="Monotype Corsiva" pitchFamily="66" charset="0"/>
              </a:rPr>
              <a:t> у </a:t>
            </a:r>
            <a:r>
              <a:rPr lang="ru-RU" sz="1500" dirty="0" err="1" smtClean="0">
                <a:latin typeface="Monotype Corsiva" pitchFamily="66" charset="0"/>
              </a:rPr>
              <a:t>старажытнасці</a:t>
            </a:r>
            <a:r>
              <a:rPr lang="ru-RU" sz="1500" dirty="0" smtClean="0">
                <a:latin typeface="Monotype Corsiva" pitchFamily="66" charset="0"/>
              </a:rPr>
              <a:t>, а </a:t>
            </a:r>
            <a:r>
              <a:rPr lang="ru-RU" sz="1500" dirty="0" err="1" smtClean="0">
                <a:latin typeface="Monotype Corsiva" pitchFamily="66" charset="0"/>
              </a:rPr>
              <a:t>іх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далейшае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развіцце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адбываецца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ў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сучаснасці</a:t>
            </a:r>
            <a:r>
              <a:rPr lang="ru-RU" sz="1500" dirty="0" smtClean="0">
                <a:latin typeface="Monotype Corsiva" pitchFamily="66" charset="0"/>
              </a:rPr>
              <a:t>.</a:t>
            </a:r>
            <a:endParaRPr lang="ru-RU" sz="1500" dirty="0">
              <a:latin typeface="Monotype Corsiva" pitchFamily="66" charset="0"/>
            </a:endParaRPr>
          </a:p>
        </p:txBody>
      </p:sp>
      <p:pic>
        <p:nvPicPr>
          <p:cNvPr id="7" name="Содержимое 6" descr="Anatol_Kozlov__Yurg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0496" y="1428736"/>
            <a:ext cx="4000527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37"/>
            <a:ext cx="8786842" cy="46434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 </a:t>
            </a:r>
            <a:endParaRPr lang="ru-RU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    Асаблівую </a:t>
            </a:r>
            <a:r>
              <a:rPr lang="ru-RU" sz="2400" dirty="0" err="1" smtClean="0">
                <a:latin typeface="Monotype Corsiva" pitchFamily="66" charset="0"/>
              </a:rPr>
              <a:t>ўвагу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прыцягвае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аднайменны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раман</a:t>
            </a:r>
            <a:r>
              <a:rPr lang="ru-RU" sz="2400" dirty="0" smtClean="0">
                <a:latin typeface="Monotype Corsiva" pitchFamily="66" charset="0"/>
              </a:rPr>
              <a:t> «</a:t>
            </a:r>
            <a:r>
              <a:rPr lang="ru-RU" sz="2400" b="1" i="1" dirty="0" err="1" smtClean="0">
                <a:latin typeface="Monotype Corsiva" pitchFamily="66" charset="0"/>
              </a:rPr>
              <a:t>Юргон</a:t>
            </a:r>
            <a:r>
              <a:rPr lang="ru-RU" sz="2400" dirty="0" smtClean="0">
                <a:latin typeface="Monotype Corsiva" pitchFamily="66" charset="0"/>
              </a:rPr>
              <a:t>» – «</a:t>
            </a:r>
            <a:r>
              <a:rPr lang="ru-RU" sz="2400" dirty="0" err="1" smtClean="0">
                <a:latin typeface="Monotype Corsiva" pitchFamily="66" charset="0"/>
              </a:rPr>
              <a:t>раман-штрыхамі</a:t>
            </a:r>
            <a:r>
              <a:rPr lang="ru-RU" sz="2400" dirty="0" smtClean="0">
                <a:latin typeface="Monotype Corsiva" pitchFamily="66" charset="0"/>
              </a:rPr>
              <a:t>». </a:t>
            </a:r>
            <a:r>
              <a:rPr lang="ru-RU" sz="2400" dirty="0" err="1" smtClean="0">
                <a:latin typeface="Monotype Corsiva" pitchFamily="66" charset="0"/>
              </a:rPr>
              <a:t>Незвычайны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сюжэт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містычныя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падзеі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якія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адбываюцца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ў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даюць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магчымасць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галоўнаму</a:t>
            </a:r>
            <a:r>
              <a:rPr lang="ru-RU" sz="2400" dirty="0" smtClean="0">
                <a:latin typeface="Monotype Corsiva" pitchFamily="66" charset="0"/>
              </a:rPr>
              <a:t> герою </a:t>
            </a:r>
            <a:r>
              <a:rPr lang="ru-RU" sz="2400" dirty="0" err="1" smtClean="0">
                <a:latin typeface="Monotype Corsiva" pitchFamily="66" charset="0"/>
              </a:rPr>
              <a:t>пераглядзець</a:t>
            </a:r>
            <a:r>
              <a:rPr lang="ru-RU" sz="2400" dirty="0" smtClean="0">
                <a:latin typeface="Monotype Corsiva" pitchFamily="66" charset="0"/>
              </a:rPr>
              <a:t> свае </a:t>
            </a:r>
            <a:r>
              <a:rPr lang="ru-RU" sz="2400" dirty="0" err="1" smtClean="0">
                <a:latin typeface="Monotype Corsiva" pitchFamily="66" charset="0"/>
              </a:rPr>
              <a:t>жыцце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адносіны</a:t>
            </a:r>
            <a:r>
              <a:rPr lang="ru-RU" sz="2400" dirty="0" smtClean="0">
                <a:latin typeface="Monotype Corsiva" pitchFamily="66" charset="0"/>
              </a:rPr>
              <a:t> да </a:t>
            </a:r>
            <a:r>
              <a:rPr lang="ru-RU" sz="2400" dirty="0" err="1" smtClean="0">
                <a:latin typeface="Monotype Corsiva" pitchFamily="66" charset="0"/>
              </a:rPr>
              <a:t>яго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Мастацкая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рэальнасць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твора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абумоўліваецца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аўтарскай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канцэпцыяй</a:t>
            </a:r>
            <a:r>
              <a:rPr lang="ru-RU" sz="2400" dirty="0" smtClean="0">
                <a:latin typeface="Monotype Corsiva" pitchFamily="66" charset="0"/>
              </a:rPr>
              <a:t> свету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асобы</a:t>
            </a:r>
            <a:r>
              <a:rPr lang="ru-RU" sz="2400" dirty="0" smtClean="0">
                <a:latin typeface="Monotype Corsiva" pitchFamily="66" charset="0"/>
              </a:rPr>
              <a:t>. У А. </a:t>
            </a:r>
            <a:r>
              <a:rPr lang="ru-RU" sz="2400" dirty="0" err="1" smtClean="0">
                <a:latin typeface="Monotype Corsiva" pitchFamily="66" charset="0"/>
              </a:rPr>
              <a:t>Казлова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негатыўныя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праявы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чалавечых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памкненняў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ўчынкаў</a:t>
            </a:r>
            <a:r>
              <a:rPr lang="ru-RU" sz="2400" dirty="0" smtClean="0">
                <a:latin typeface="Monotype Corsiva" pitchFamily="66" charset="0"/>
              </a:rPr>
              <a:t> часта </a:t>
            </a:r>
            <a:r>
              <a:rPr lang="ru-RU" sz="2400" dirty="0" err="1" smtClean="0">
                <a:latin typeface="Monotype Corsiva" pitchFamily="66" charset="0"/>
              </a:rPr>
              <a:t>вытлумачваюцца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звышнатуральнымі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ўплывамі</a:t>
            </a:r>
            <a:r>
              <a:rPr lang="ru-RU" sz="2400" dirty="0" smtClean="0">
                <a:latin typeface="Monotype Corsiva" pitchFamily="66" charset="0"/>
              </a:rPr>
              <a:t>. Але </a:t>
            </a:r>
            <a:r>
              <a:rPr lang="ru-RU" sz="2400" dirty="0" err="1" smtClean="0">
                <a:latin typeface="Monotype Corsiva" pitchFamily="66" charset="0"/>
              </a:rPr>
              <a:t>ў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пераважнай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большасці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твораў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выразна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прасочваецца</a:t>
            </a:r>
            <a:r>
              <a:rPr lang="ru-RU" sz="2400" dirty="0" smtClean="0">
                <a:latin typeface="Monotype Corsiva" pitchFamily="66" charset="0"/>
              </a:rPr>
              <a:t>  думка, </a:t>
            </a:r>
            <a:r>
              <a:rPr lang="ru-RU" sz="2400" dirty="0" err="1" smtClean="0">
                <a:latin typeface="Monotype Corsiva" pitchFamily="66" charset="0"/>
              </a:rPr>
              <a:t>што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першапрычынай</a:t>
            </a:r>
            <a:r>
              <a:rPr lang="ru-RU" sz="2400" dirty="0" smtClean="0">
                <a:latin typeface="Monotype Corsiva" pitchFamily="66" charset="0"/>
              </a:rPr>
              <a:t> зла </a:t>
            </a:r>
            <a:r>
              <a:rPr lang="ru-RU" sz="2400" dirty="0" err="1" smtClean="0">
                <a:latin typeface="Monotype Corsiva" pitchFamily="66" charset="0"/>
              </a:rPr>
              <a:t>з’яўляецца</a:t>
            </a:r>
            <a:r>
              <a:rPr lang="ru-RU" sz="2400" dirty="0" smtClean="0">
                <a:latin typeface="Monotype Corsiva" pitchFamily="66" charset="0"/>
              </a:rPr>
              <a:t> сам </a:t>
            </a:r>
            <a:r>
              <a:rPr lang="ru-RU" sz="2400" dirty="0" err="1" smtClean="0">
                <a:latin typeface="Monotype Corsiva" pitchFamily="66" charset="0"/>
              </a:rPr>
              <a:t>чалавек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які</a:t>
            </a:r>
            <a:r>
              <a:rPr lang="ru-RU" sz="2400" dirty="0" smtClean="0">
                <a:latin typeface="Monotype Corsiva" pitchFamily="66" charset="0"/>
              </a:rPr>
              <a:t> за дробным, </a:t>
            </a:r>
            <a:r>
              <a:rPr lang="ru-RU" sz="2400" dirty="0" err="1" smtClean="0">
                <a:latin typeface="Monotype Corsiva" pitchFamily="66" charset="0"/>
              </a:rPr>
              <a:t>другасным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эгаістычным</a:t>
            </a:r>
            <a:r>
              <a:rPr lang="ru-RU" sz="2400" dirty="0" smtClean="0">
                <a:latin typeface="Monotype Corsiva" pitchFamily="66" charset="0"/>
              </a:rPr>
              <a:t> не </a:t>
            </a:r>
            <a:r>
              <a:rPr lang="ru-RU" sz="2400" dirty="0" err="1" smtClean="0">
                <a:latin typeface="Monotype Corsiva" pitchFamily="66" charset="0"/>
              </a:rPr>
              <a:t>здольны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заўважыць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важнага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значнага</a:t>
            </a:r>
            <a:r>
              <a:rPr lang="ru-RU" sz="2400" dirty="0" smtClean="0">
                <a:latin typeface="Monotype Corsiva" pitchFamily="66" charset="0"/>
              </a:rPr>
              <a:t>.  </a:t>
            </a:r>
          </a:p>
          <a:p>
            <a:endParaRPr lang="ru-RU" dirty="0"/>
          </a:p>
        </p:txBody>
      </p:sp>
    </p:spTree>
  </p:cSld>
  <p:clrMapOvr>
    <a:masterClrMapping/>
  </p:clrMapOvr>
  <p:transition advTm="2000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B6CBF5-FD1E-4774-8A8A-504BFAACF9BD}"/>
</file>

<file path=customXml/itemProps2.xml><?xml version="1.0" encoding="utf-8"?>
<ds:datastoreItem xmlns:ds="http://schemas.openxmlformats.org/officeDocument/2006/customXml" ds:itemID="{EE530BBB-8D89-43D3-BAA1-FA2B721D6868}"/>
</file>

<file path=customXml/itemProps3.xml><?xml version="1.0" encoding="utf-8"?>
<ds:datastoreItem xmlns:ds="http://schemas.openxmlformats.org/officeDocument/2006/customXml" ds:itemID="{E0C4FA12-C3F0-4BDA-A582-A03C2CE6646A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841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Анатоль Казлоў</vt:lpstr>
      <vt:lpstr>Біяграфія</vt:lpstr>
      <vt:lpstr>Презентация PowerPoint</vt:lpstr>
      <vt:lpstr>Творчасць</vt:lpstr>
      <vt:lpstr>Голас аўтара</vt:lpstr>
      <vt:lpstr>Аповесці і апавяданні</vt:lpstr>
      <vt:lpstr>“Юргон”</vt:lpstr>
      <vt:lpstr>Презентация PowerPoint</vt:lpstr>
      <vt:lpstr>Презентация PowerPoint</vt:lpstr>
      <vt:lpstr>“Горад у нябесах”</vt:lpstr>
      <vt:lpstr>Презентация PowerPoint</vt:lpstr>
      <vt:lpstr>Презентация PowerPoint</vt:lpstr>
      <vt:lpstr>Заключэнне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Dmitry Tarasov</cp:lastModifiedBy>
  <cp:revision>33</cp:revision>
  <dcterms:created xsi:type="dcterms:W3CDTF">2013-10-19T14:00:12Z</dcterms:created>
  <dcterms:modified xsi:type="dcterms:W3CDTF">2016-05-25T06:07:42Z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